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svg" ContentType="image/svg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slides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Default Extension="xlsx" ContentType="application/vnd.openxmlformats-officedocument.spreadsheetml.sheet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c16df67d7d794238" /><Relationship Type="http://schemas.openxmlformats.org/officeDocument/2006/relationships/extended-properties" Target="/docProps/app.xml" Id="R60c37a321d0c493d" /><Relationship Type="http://schemas.openxmlformats.org/officeDocument/2006/relationships/officeDocument" Target="/ppt/presentation.xml" Id="R3a03cab4b01345ee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bc373810e8944779"/>
  </p:sldMasterIdLst>
  <p:notesMasterIdLst>
    <p:notesMasterId xmlns:r="http://schemas.openxmlformats.org/officeDocument/2006/relationships" r:id="R8cfc04deb3674eea"/>
  </p:notesMasterIdLst>
  <p:sldIdLst>
    <p:sldId xmlns:r="http://schemas.openxmlformats.org/officeDocument/2006/relationships" id="256" r:id="Rdda3b79fe5814897"/>
    <p:sldId xmlns:r="http://schemas.openxmlformats.org/officeDocument/2006/relationships" id="257" r:id="R1e0c73ae9f674fe8"/>
    <p:sldId xmlns:r="http://schemas.openxmlformats.org/officeDocument/2006/relationships" id="258" r:id="R78d3107fa9b94bc1"/>
    <p:sldId xmlns:r="http://schemas.openxmlformats.org/officeDocument/2006/relationships" id="259" r:id="R834e3f6d61af495f"/>
    <p:sldId xmlns:r="http://schemas.openxmlformats.org/officeDocument/2006/relationships" id="260" r:id="Re51f387a0a9a4d0e"/>
    <p:sldId xmlns:r="http://schemas.openxmlformats.org/officeDocument/2006/relationships" id="261" r:id="Rd0656be0a11e4ab0"/>
    <p:sldId xmlns:r="http://schemas.openxmlformats.org/officeDocument/2006/relationships" id="262" r:id="R6200ef9c67ca46fa"/>
    <p:sldId xmlns:r="http://schemas.openxmlformats.org/officeDocument/2006/relationships" id="263" r:id="Rca4f1b65b67c44fb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61d9ae972cf04f5e" /><Relationship Type="http://schemas.openxmlformats.org/officeDocument/2006/relationships/slideMaster" Target="/ppt/slideMasters/slideMaster1.xml" Id="Rbc373810e8944779" /><Relationship Type="http://schemas.openxmlformats.org/officeDocument/2006/relationships/notesMaster" Target="/ppt/notesMasters/notesMaster1.xml" Id="R8cfc04deb3674eea" /><Relationship Type="http://schemas.openxmlformats.org/officeDocument/2006/relationships/presProps" Target="/ppt/presProps.xml" Id="Rd370d37626c34972" /><Relationship Type="http://schemas.openxmlformats.org/officeDocument/2006/relationships/tableStyles" Target="/ppt/tableStyles.xml" Id="Rd9c757d252b640ab" /><Relationship Type="http://schemas.openxmlformats.org/officeDocument/2006/relationships/slide" Target="/ppt/slides/slide1.xml" Id="Rdda3b79fe5814897" /><Relationship Type="http://schemas.openxmlformats.org/officeDocument/2006/relationships/slide" Target="/ppt/slides/slide2.xml" Id="R1e0c73ae9f674fe8" /><Relationship Type="http://schemas.openxmlformats.org/officeDocument/2006/relationships/slide" Target="/ppt/slides/slide3.xml" Id="R78d3107fa9b94bc1" /><Relationship Type="http://schemas.openxmlformats.org/officeDocument/2006/relationships/slide" Target="/ppt/slides/slide4.xml" Id="R834e3f6d61af495f" /><Relationship Type="http://schemas.openxmlformats.org/officeDocument/2006/relationships/slide" Target="/ppt/slides/slide5.xml" Id="Re51f387a0a9a4d0e" /><Relationship Type="http://schemas.openxmlformats.org/officeDocument/2006/relationships/slide" Target="/ppt/slides/slide6.xml" Id="Rd0656be0a11e4ab0" /><Relationship Type="http://schemas.openxmlformats.org/officeDocument/2006/relationships/slide" Target="/ppt/slides/slide7.xml" Id="R6200ef9c67ca46fa" /><Relationship Type="http://schemas.openxmlformats.org/officeDocument/2006/relationships/slide" Target="/ppt/slides/slide8.xml" Id="Rca4f1b65b67c44fb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20cfa0aa3b88473e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0676be22089e4dfd" /><Relationship Type="http://schemas.openxmlformats.org/officeDocument/2006/relationships/notesMaster" Target="/ppt/notesMasters/notesMaster1.xml" Id="R9fefd0b191844fe0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6950c041ebfd40f9" /><Relationship Type="http://schemas.openxmlformats.org/officeDocument/2006/relationships/notesMaster" Target="/ppt/notesMasters/notesMaster1.xml" Id="R197ebb62e7304dad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eaf1a33edf2140a7" /><Relationship Type="http://schemas.openxmlformats.org/officeDocument/2006/relationships/notesMaster" Target="/ppt/notesMasters/notesMaster1.xml" Id="R13c8719fb0b84026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74eb762a7dfd4d9f" /><Relationship Type="http://schemas.openxmlformats.org/officeDocument/2006/relationships/notesMaster" Target="/ppt/notesMasters/notesMaster1.xml" Id="R5d8a625db46d4b5d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dbabd1bd397741eb" /><Relationship Type="http://schemas.openxmlformats.org/officeDocument/2006/relationships/notesMaster" Target="/ppt/notesMasters/notesMaster1.xml" Id="R6ba5ff1224214b82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43230f94230c4275" /><Relationship Type="http://schemas.openxmlformats.org/officeDocument/2006/relationships/notesMaster" Target="/ppt/notesMasters/notesMaster1.xml" Id="Rdf2b8bb1fc00473f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482bc5b840464316" /><Relationship Type="http://schemas.openxmlformats.org/officeDocument/2006/relationships/notesMaster" Target="/ppt/notesMasters/notesMaster1.xml" Id="Rb88139c36a7f4bd0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088d14ab4e4c4c9f" /><Relationship Type="http://schemas.openxmlformats.org/officeDocument/2006/relationships/notesMaster" Target="/ppt/notesMasters/notesMaster1.xml" Id="Rc0fc4aae5a4d4fd6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Title layout. Serevin working identity. Original exchange-symbol campaign artwork and custom wordmark from web/public/brand. The working name has not received trademark clearance.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Section divider. Original Serevin background asset, reused as the identity background.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Source: contracts/IsolatedLendingMarket.sol and docs/implementation-review.md. Describes the implemented local prototype. Contracts remain unaudited.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Source: docs/evidence/brand-data-snapshot.json. Local EVM 31337, block 72, observed 2026-09-06. Mock tokens and a simulated clock. No mainnet performance claim. Supplied equals cash plus recognized debt at this snapshot. Displayed values round to whole mock USDG.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Source: docs/evidence/brand-data-snapshot.json. Local EVM 31337, block 72, observed 2026-09-06. Mock tokens and a simulated clock. No mainnet performance claim. Native editable bar chart with an embedded literal data workbook. It is an illustrative local snapshot, not a forecast or live liquidity measure.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Statement layout using the authored brand language. This is not a customer endorsement or a quotation about financial performance.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Profile layout. The user identified Serevin as the owner and requested this protocol build. No team, funding or endorsement has been invented.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Closing layout. Original Serevin artwork and vector wordmark. This template is for local review; real asset support, economics and launch decisions remain unapproved.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ec8a65750b984bcb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ffddcefacef04982" /><Relationship Type="http://schemas.openxmlformats.org/officeDocument/2006/relationships/slideLayout" Target="/ppt/slideLayouts/slideLayout1.xml" Id="R4ac5b62632df4889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4ac5b62632df4889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8215f03aeea4a5f" /><Relationship Type="http://schemas.openxmlformats.org/officeDocument/2006/relationships/image" Target="/ppt/media/image.png" Id="Rc391b59dbf074a79" /><Relationship Type="http://schemas.openxmlformats.org/officeDocument/2006/relationships/image" Target="/ppt/media/image2.png" Id="Rf2fbd0cfb84d4d18" /><Relationship Type="http://schemas.openxmlformats.org/officeDocument/2006/relationships/image" Target="/ppt/media/image.svg" Id="Rf23592de8b03493a" /><Relationship Type="http://schemas.openxmlformats.org/officeDocument/2006/relationships/notesSlide" Target="/ppt/notesSlides/notesSlide1.xml" Id="R88317986a03a4df5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e2e3f10074d4b16" /><Relationship Type="http://schemas.openxmlformats.org/officeDocument/2006/relationships/image" Target="/ppt/media/image3.png" Id="R1aea9cbd729242dc" /><Relationship Type="http://schemas.openxmlformats.org/officeDocument/2006/relationships/image" Target="/ppt/media/image4.png" Id="R9e8c7654dbbf4b22" /><Relationship Type="http://schemas.openxmlformats.org/officeDocument/2006/relationships/image" Target="/ppt/media/image2.svg" Id="Rc1219a325a624c3d" /><Relationship Type="http://schemas.openxmlformats.org/officeDocument/2006/relationships/notesSlide" Target="/ppt/notesSlides/notesSlide2.xml" Id="R356f72479ddb498d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b31fb150355440f" /><Relationship Type="http://schemas.openxmlformats.org/officeDocument/2006/relationships/notesSlide" Target="/ppt/notesSlides/notesSlide3.xml" Id="R16636b09f7f34c51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ff7739725d94ac3" /><Relationship Type="http://schemas.openxmlformats.org/officeDocument/2006/relationships/notesSlide" Target="/ppt/notesSlides/notesSlide4.xml" Id="Ra1d995b2c40745d2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9501288d5694101" /><Relationship Type="http://schemas.openxmlformats.org/officeDocument/2006/relationships/chart" Target="/ppt/slides/charts/chart1.xml" Id="Rd0deaa5093064577" /><Relationship Type="http://schemas.openxmlformats.org/officeDocument/2006/relationships/notesSlide" Target="/ppt/notesSlides/notesSlide5.xml" Id="R9fc0fbd7a24c4940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501bf4d1f6e48c0" /><Relationship Type="http://schemas.openxmlformats.org/officeDocument/2006/relationships/image" Target="/ppt/media/image5.png" Id="Re2ded6036b02447f" /><Relationship Type="http://schemas.openxmlformats.org/officeDocument/2006/relationships/image" Target="/ppt/media/image3.svg" Id="R4da6234e9e1b4e50" /><Relationship Type="http://schemas.openxmlformats.org/officeDocument/2006/relationships/notesSlide" Target="/ppt/notesSlides/notesSlide6.xml" Id="Rb5e802b2bd5c4e0b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37356b1493e4195" /><Relationship Type="http://schemas.openxmlformats.org/officeDocument/2006/relationships/image" Target="/ppt/media/image6.png" Id="R52224aabdba14d20" /><Relationship Type="http://schemas.openxmlformats.org/officeDocument/2006/relationships/notesSlide" Target="/ppt/notesSlides/notesSlide7.xml" Id="R3c09d6f387b14d39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ce236cc2a664992" /><Relationship Type="http://schemas.openxmlformats.org/officeDocument/2006/relationships/image" Target="/ppt/media/image7.png" Id="R9be2f7fad659420b" /><Relationship Type="http://schemas.openxmlformats.org/officeDocument/2006/relationships/image" Target="/ppt/media/image8.png" Id="Rae13bd131de04566" /><Relationship Type="http://schemas.openxmlformats.org/officeDocument/2006/relationships/image" Target="/ppt/media/image4.svg" Id="R90f26b65d12a42b6" /><Relationship Type="http://schemas.openxmlformats.org/officeDocument/2006/relationships/notesSlide" Target="/ppt/notesSlides/notesSlide8.xml" Id="R7146fe37e6844718" /></Relationships>
</file>

<file path=ppt/slides/charts/_rels/chart1.xml.rels><Relationships xmlns="http://schemas.openxmlformats.org/package/2006/relationships"><Relationship Id="rIdChartSnapshot1" Type="http://schemas.openxmlformats.org/officeDocument/2006/relationships/package" Target="../../embeddings/chart-data-snapshot-001.xlsx"/></Relationships>
</file>

<file path=ppt/slides/charts/chart1.xml><?xml version="1.0" encoding="utf-8"?>
<c:chartSpace xmlns:c="http://schemas.openxmlformats.org/drawingml/2006/chart" xmlns:r="http://schemas.openxmlformats.org/officeDocument/2006/relationships">
  <c:lang val="en-US"/>
  <c:chart>
    <c:plotArea>
      <c:barChart>
        <c:barDir val="bar"/>
        <c:grouping val="stacked"/>
        <c:varyColors val="0"/>
        <c:ser>
          <c:idx val="0"/>
          <c:order val="0"/>
          <c:tx>
            <c:v>Available cash</c:v>
          </c:tx>
          <c:spPr>
            <a:solidFill xmlns:a="http://schemas.openxmlformats.org/drawingml/2006/main">
              <a:srgbClr val="151C17"/>
            </a:solidFill>
          </c:spPr>
          <c:cat>
            <c:strRef>
              <c:f>'Chart Data'!$A$2:$A$3</c:f>
              <c:strCache>
                <c:ptCount val="2"/>
                <c:pt idx="0">
                  <c:v>WETH</c:v>
                </c:pt>
                <c:pt idx="1">
                  <c:v>NVDA</c:v>
                </c:pt>
              </c:strCache>
            </c:strRef>
          </c:cat>
          <c:val>
            <c:numRef>
              <c:f>'Chart Data'!$B$2:$B$3</c:f>
              <c:numCache>
                <c:formatCode>#,##0</c:formatCode>
                <c:ptCount val="2"/>
                <c:pt idx="0">
                  <c:v>136000</c:v>
                </c:pt>
                <c:pt idx="1">
                  <c:v>44100</c:v>
                </c:pt>
              </c:numCache>
            </c:numRef>
          </c:val>
        </c:ser>
        <c:ser>
          <c:idx val="1"/>
          <c:order val="1"/>
          <c:tx>
            <c:v>Recognized debt</c:v>
          </c:tx>
          <c:spPr>
            <a:solidFill xmlns:a="http://schemas.openxmlformats.org/drawingml/2006/main">
              <a:srgbClr val="657A39"/>
            </a:solidFill>
          </c:spPr>
          <c:cat>
            <c:strRef>
              <c:f>'Chart Data'!$C$2:$C$3</c:f>
              <c:strCache>
                <c:ptCount val="2"/>
                <c:pt idx="0">
                  <c:v>WETH</c:v>
                </c:pt>
                <c:pt idx="1">
                  <c:v>NVDA</c:v>
                </c:pt>
              </c:strCache>
            </c:strRef>
          </c:cat>
          <c:val>
            <c:numRef>
              <c:f>'Chart Data'!$D$2:$D$3</c:f>
              <c:numCache>
                <c:formatCode>#,##0</c:formatCode>
                <c:ptCount val="2"/>
                <c:pt idx="0">
                  <c:v>76621.655537</c:v>
                </c:pt>
                <c:pt idx="1">
                  <c:v>36078.719755</c:v>
                </c:pt>
              </c:numCache>
            </c:numRef>
          </c:val>
        </c:ser>
        <c:dLbls>
          <c:txPr>
            <a:bodyPr xmlns:a="http://schemas.openxmlformats.org/drawingml/2006/main" anchorCtr="1"/>
            <a:lstStyle xmlns:a="http://schemas.openxmlformats.org/drawingml/2006/main"/>
            <a:p xmlns:a="http://schemas.openxmlformats.org/drawingml/2006/main">
              <a:pPr>
                <a:defRPr>
                  <a:latin typeface="Manrope"/>
                  <a:ea typeface="Manrope"/>
                  <a:cs typeface="Manrope"/>
                </a:defRPr>
              </a:pPr>
            </a:p>
          </c:txPr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95"/>
        <c:overlap val="100"/>
        <c:axId val="48650112"/>
        <c:axId val="48672768"/>
      </c:barChart>
      <c:catAx>
        <c:axId val="48650112"/>
        <c:scaling>
          <c:orientation val="minMax"/>
        </c:scaling>
        <c:delete val="0"/>
        <c:axPos val="l"/>
        <c:numFmt formatCode="#,##0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1275">
                <a:solidFill>
                  <a:srgbClr val="151C17"/>
                </a:solidFill>
                <a:latin typeface="Manrope"/>
                <a:ea typeface="Manrope"/>
                <a:cs typeface="Manrope"/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b"/>
        <c:numFmt formatCode="#,##0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1275">
                <a:solidFill>
                  <a:srgbClr val="151C17"/>
                </a:solidFill>
                <a:latin typeface="Manrope"/>
                <a:ea typeface="Manrope"/>
                <a:cs typeface="Manrope"/>
              </a:defRPr>
            </a:pPr>
          </a:p>
        </c:txPr>
        <c:crossAx val="48650112"/>
        <c:crossBetween val="between"/>
      </c:valAx>
      <c:spPr>
        <a:solidFill xmlns:a="http://schemas.openxmlformats.org/drawingml/2006/main">
          <a:srgbClr val="F2F4EB"/>
        </a:solidFill>
        <a:ln xmlns:a="http://schemas.openxmlformats.org/drawingml/2006/main" w="0">
          <a:noFill/>
        </a:ln>
      </c:spPr>
    </c:plotArea>
    <c:legend>
      <c:legendPos val="b"/>
      <c:overlay val="0"/>
      <c:txPr>
        <a:bodyPr xmlns:a="http://schemas.openxmlformats.org/drawingml/2006/main" anchorCtr="1"/>
        <a:lstStyle xmlns:a="http://schemas.openxmlformats.org/drawingml/2006/main"/>
        <a:p xmlns:a="http://schemas.openxmlformats.org/drawingml/2006/main">
          <a:pPr>
            <a:defRPr sz="1350">
              <a:solidFill>
                <a:srgbClr val="151C17"/>
              </a:solidFill>
              <a:latin typeface="Manrope"/>
              <a:ea typeface="Manrope"/>
              <a:cs typeface="Manrope"/>
            </a:defRPr>
          </a:pPr>
        </a:p>
      </c:txPr>
    </c:legend>
    <c:plotVisOnly val="1"/>
  </c:chart>
  <c:spPr>
    <a:solidFill xmlns:a="http://schemas.openxmlformats.org/drawingml/2006/main">
      <a:srgbClr val="F2F4EB"/>
    </a:solidFill>
    <a:ln xmlns:a="http://schemas.openxmlformats.org/drawingml/2006/main" w="0">
      <a:noFill/>
    </a:ln>
  </c:spPr>
  <c:externalData r:id="rIdChartSnapshot1">
    <c:autoUpdate val="0"/>
  </c:externalData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2F4E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391b59dbf074a79"/>
          <a:srcRect xmlns:a="http://schemas.openxmlformats.org/drawingml/2006/main" l="31250" t="0" r="31250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8334375" y="0"/>
            <a:ext cx="3857625" cy="6858000"/>
          </a:xfrm>
          <a:prstGeom xmlns:a="http://schemas.openxmlformats.org/drawingml/2006/main" prst="rect">
            <a:avLst/>
          </a:prstGeom>
        </p:spPr>
      </p:pic>
      <p:pic>
        <p:nvPicPr>
          <p:cNvPr id="7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2fbd0cfb84d4d18">
            <a:extLst>
              <a:ext uri="{96DAC541-7B7A-43D3-8B79-37D633B846F1}">
                <asvg:svgBlip xmlns:asvg="http://schemas.microsoft.com/office/drawing/2016/SVG/main" r:embed="Rf23592de8b03493a"/>
              </a:ext>
            </a:extLst>
          </a:blip>
          <a:stretch xmlns:a="http://schemas.openxmlformats.org/drawingml/2006/main"/>
        </p:blipFill>
        <p:spPr>
          <a:xfrm xmlns:a="http://schemas.openxmlformats.org/drawingml/2006/main">
            <a:off x="638175" y="571500"/>
            <a:ext cx="2305050" cy="714375"/>
          </a:xfrm>
          <a:prstGeom xmlns:a="http://schemas.openxmlformats.org/drawingml/2006/main" prst="rect">
            <a:avLst/>
          </a:prstGeom>
        </p:spPr>
      </p:pic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766FD82-8539-4106-9182-37BE52078F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2171700"/>
            <a:ext cx="7381875" cy="2571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7200">
                <a:solidFill>
                  <a:srgbClr val="151C17"/>
                </a:solidFill>
                <a:latin typeface="Newsreader"/>
                <a:ea typeface="Newsreader"/>
                <a:cs typeface="Newsreader"/>
              </a:defRPr>
            </a:pPr>
            <a:r>
              <a:rPr sz="7200">
                <a:solidFill>
                  <a:srgbClr val="151C17"/>
                </a:solidFill>
                <a:latin typeface="Newsreader"/>
                <a:ea typeface="Newsreader"/>
                <a:cs typeface="Newsreader"/>
              </a:rPr>
              <a:t>Capital</a:t>
            </a:r>
          </a:p>
          <a:p xmlns:a="http://schemas.openxmlformats.org/drawingml/2006/main">
            <a:pPr>
              <a:defRPr sz="7200">
                <a:solidFill>
                  <a:srgbClr val="151C17"/>
                </a:solidFill>
                <a:latin typeface="Newsreader"/>
                <a:ea typeface="Newsreader"/>
                <a:cs typeface="Newsreader"/>
              </a:defRPr>
            </a:pPr>
            <a:r>
              <a:rPr sz="7200">
                <a:solidFill>
                  <a:srgbClr val="151C17"/>
                </a:solidFill>
                <a:latin typeface="Newsreader"/>
                <a:ea typeface="Newsreader"/>
                <a:cs typeface="Newsreader"/>
              </a:rPr>
              <a:t>in motion.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760F09F-CE8C-4287-A149-8ECA819195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5010150"/>
            <a:ext cx="6667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1875">
                <a:solidFill>
                  <a:srgbClr val="535D51"/>
                </a:solidFill>
                <a:latin typeface="Manrope"/>
                <a:ea typeface="Manrope"/>
                <a:cs typeface="Manrope"/>
              </a:defRPr>
            </a:pPr>
            <a:r>
              <a:rPr sz="1875">
                <a:solidFill>
                  <a:srgbClr val="535D51"/>
                </a:solidFill>
                <a:latin typeface="Manrope"/>
                <a:ea typeface="Manrope"/>
                <a:cs typeface="Manrope"/>
              </a:rPr>
              <a:t>An open capital workspace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A91A4A3-1E57-40B7-BC36-3D52C5263F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6257925"/>
            <a:ext cx="67627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975">
                <a:solidFill>
                  <a:srgbClr val="535D51"/>
                </a:solidFill>
                <a:latin typeface="IBM Plex Mono"/>
                <a:ea typeface="IBM Plex Mono"/>
                <a:cs typeface="IBM Plex Mono"/>
              </a:defRPr>
            </a:pPr>
            <a:r>
              <a:rPr sz="975">
                <a:solidFill>
                  <a:srgbClr val="535D51"/>
                </a:solidFill>
                <a:latin typeface="IBM Plex Mono"/>
                <a:ea typeface="IBM Plex Mono"/>
                <a:cs typeface="IBM Plex Mono"/>
              </a:rPr>
              <a:t>IDENTITY AND PRESENTATION TEMPLATE / 2026</a:t>
            </a:r>
          </a:p>
        </p:txBody>
      </p:sp>
    </p:spTree>
    <p:extLst>
      <p:ext uri="{BB962C8B-B14F-4D97-AF65-F5344CB8AC3E}">
        <p14:creationId xmlns:p14="http://schemas.microsoft.com/office/powerpoint/2010/main" val="792483842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151C1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aea9cbd729242dc"/>
          <a:srcRect xmlns:a="http://schemas.openxmlformats.org/drawingml/2006/main" l="31204" t="0" r="31204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8324850" y="0"/>
            <a:ext cx="3867150" cy="6858000"/>
          </a:xfrm>
          <a:prstGeom xmlns:a="http://schemas.openxmlformats.org/drawingml/2006/main" prst="rect">
            <a:avLst/>
          </a:prstGeom>
        </p:spPr>
      </p:pic>
      <p:pic>
        <p:nvPicPr>
          <p:cNvPr id="7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e8c7654dbbf4b22">
            <a:extLst>
              <a:ext uri="{96DAC541-7B7A-43D3-8B79-37D633B846F1}">
                <asvg:svgBlip xmlns:asvg="http://schemas.microsoft.com/office/drawing/2016/SVG/main" r:embed="Rc1219a325a624c3d"/>
              </a:ext>
            </a:extLst>
          </a:blip>
          <a:stretch xmlns:a="http://schemas.openxmlformats.org/drawingml/2006/main"/>
        </p:blipFill>
        <p:spPr>
          <a:xfrm xmlns:a="http://schemas.openxmlformats.org/drawingml/2006/main">
            <a:off x="619125" y="571500"/>
            <a:ext cx="1762125" cy="542925"/>
          </a:xfrm>
          <a:prstGeom xmlns:a="http://schemas.openxmlformats.org/drawingml/2006/main" prst="rect">
            <a:avLst/>
          </a:prstGeom>
        </p:spPr>
      </p:pic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69776BD-4170-40A8-9DC6-A1CC026B30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400300"/>
            <a:ext cx="6667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1350">
                <a:solidFill>
                  <a:srgbClr val="DDFF72"/>
                </a:solidFill>
                <a:latin typeface="IBM Plex Mono"/>
                <a:ea typeface="IBM Plex Mono"/>
                <a:cs typeface="IBM Plex Mono"/>
              </a:defRPr>
            </a:pPr>
            <a:r>
              <a:rPr sz="1350">
                <a:solidFill>
                  <a:srgbClr val="DDFF72"/>
                </a:solidFill>
                <a:latin typeface="IBM Plex Mono"/>
                <a:ea typeface="IBM Plex Mono"/>
                <a:cs typeface="IBM Plex Mono"/>
              </a:rPr>
              <a:t>01 / THE WORKSPACE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0FEF667-AC79-4B28-9968-729BCAD50E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2971800"/>
            <a:ext cx="7562850" cy="1943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4875">
                <a:solidFill>
                  <a:srgbClr val="F2F4EB"/>
                </a:solidFill>
                <a:latin typeface="Newsreader"/>
                <a:ea typeface="Newsreader"/>
                <a:cs typeface="Newsreader"/>
              </a:defRPr>
            </a:pPr>
            <a:r>
              <a:rPr sz="4875">
                <a:solidFill>
                  <a:srgbClr val="F2F4EB"/>
                </a:solidFill>
                <a:latin typeface="Newsreader"/>
                <a:ea typeface="Newsreader"/>
                <a:cs typeface="Newsreader"/>
              </a:rPr>
              <a:t>Open markets.</a:t>
            </a:r>
          </a:p>
          <a:p xmlns:a="http://schemas.openxmlformats.org/drawingml/2006/main">
            <a:pPr>
              <a:defRPr sz="4875">
                <a:solidFill>
                  <a:srgbClr val="F2F4EB"/>
                </a:solidFill>
                <a:latin typeface="Newsreader"/>
                <a:ea typeface="Newsreader"/>
                <a:cs typeface="Newsreader"/>
              </a:defRPr>
            </a:pPr>
            <a:r>
              <a:rPr sz="4875">
                <a:solidFill>
                  <a:srgbClr val="F2F4EB"/>
                </a:solidFill>
                <a:latin typeface="Newsreader"/>
                <a:ea typeface="Newsreader"/>
                <a:cs typeface="Newsreader"/>
              </a:rPr>
              <a:t>Considered decisions.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E43E22F-94DF-48F2-B199-BF75C92158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5467350"/>
            <a:ext cx="7191375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1725">
                <a:solidFill>
                  <a:srgbClr val="F2F4EB"/>
                </a:solidFill>
                <a:latin typeface="Manrope"/>
                <a:ea typeface="Manrope"/>
                <a:cs typeface="Manrope"/>
              </a:defRPr>
            </a:pPr>
            <a:r>
              <a:rPr sz="1725">
                <a:solidFill>
                  <a:srgbClr val="F2F4EB"/>
                </a:solidFill>
                <a:latin typeface="Manrope"/>
                <a:ea typeface="Manrope"/>
                <a:cs typeface="Manrope"/>
              </a:rPr>
              <a:t>Lending, trading and transparent protocol economics.</a:t>
            </a:r>
          </a:p>
        </p:txBody>
      </p:sp>
    </p:spTree>
    <p:extLst>
      <p:ext uri="{BB962C8B-B14F-4D97-AF65-F5344CB8AC3E}">
        <p14:creationId xmlns:p14="http://schemas.microsoft.com/office/powerpoint/2010/main" val="664742298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2F4E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90B842AF-C5D2-4FAD-B9A7-8DA328D9EB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19125"/>
            <a:ext cx="10810875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4200">
                <a:solidFill>
                  <a:srgbClr val="151C17"/>
                </a:solidFill>
                <a:latin typeface="Newsreader"/>
                <a:ea typeface="Newsreader"/>
                <a:cs typeface="Newsreader"/>
              </a:defRPr>
            </a:pPr>
            <a:r>
              <a:rPr sz="4200">
                <a:solidFill>
                  <a:srgbClr val="151C17"/>
                </a:solidFill>
                <a:latin typeface="Newsreader"/>
                <a:ea typeface="Newsreader"/>
                <a:cs typeface="Newsreader"/>
              </a:rPr>
              <a:t>An isolated lending foundation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640A36A-13A2-473D-BA60-E014873F9A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1638300"/>
            <a:ext cx="103822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1800">
                <a:solidFill>
                  <a:srgbClr val="535D51"/>
                </a:solidFill>
                <a:latin typeface="Manrope"/>
                <a:ea typeface="Manrope"/>
                <a:cs typeface="Manrope"/>
              </a:defRPr>
            </a:pPr>
            <a:r>
              <a:rPr sz="1800">
                <a:solidFill>
                  <a:srgbClr val="535D51"/>
                </a:solidFill>
                <a:latin typeface="Manrope"/>
                <a:ea typeface="Manrope"/>
                <a:cs typeface="Manrope"/>
              </a:rPr>
              <a:t>Each collateral market has its own USDG pool and risk settings.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A83FFE3-1B1C-4EBD-9493-4815606149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952750"/>
            <a:ext cx="4905375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2700">
                <a:solidFill>
                  <a:srgbClr val="151C17"/>
                </a:solidFill>
                <a:latin typeface="Newsreader"/>
                <a:ea typeface="Newsreader"/>
                <a:cs typeface="Newsreader"/>
              </a:defRPr>
            </a:pPr>
            <a:r>
              <a:rPr sz="2700">
                <a:solidFill>
                  <a:srgbClr val="151C17"/>
                </a:solidFill>
                <a:latin typeface="Newsreader"/>
                <a:ea typeface="Newsreader"/>
                <a:cs typeface="Newsreader"/>
              </a:rPr>
              <a:t>Supply USDG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14A0EDE-4A43-4C30-A778-E279F1CFC9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733800"/>
            <a:ext cx="4857750" cy="1476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1875">
                <a:solidFill>
                  <a:srgbClr val="151C17"/>
                </a:solidFill>
                <a:latin typeface="Manrope"/>
                <a:ea typeface="Manrope"/>
                <a:cs typeface="Manrope"/>
              </a:defRPr>
            </a:pPr>
            <a:r>
              <a:rPr sz="1875">
                <a:solidFill>
                  <a:srgbClr val="151C17"/>
                </a:solidFill>
                <a:latin typeface="Manrope"/>
                <a:ea typeface="Manrope"/>
                <a:cs typeface="Manrope"/>
              </a:rPr>
              <a:t>Lenders receive shares in their chosen market. Borrower interest adds to those shares, subject to fees and credit losses.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A3A6E7A-4D75-427A-B780-1555E892C8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34150" y="2952750"/>
            <a:ext cx="50482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2700">
                <a:solidFill>
                  <a:srgbClr val="151C17"/>
                </a:solidFill>
                <a:latin typeface="Newsreader"/>
                <a:ea typeface="Newsreader"/>
                <a:cs typeface="Newsreader"/>
              </a:defRPr>
            </a:pPr>
            <a:r>
              <a:rPr sz="2700">
                <a:solidFill>
                  <a:srgbClr val="151C17"/>
                </a:solidFill>
                <a:latin typeface="Newsreader"/>
                <a:ea typeface="Newsreader"/>
                <a:cs typeface="Newsreader"/>
              </a:rPr>
              <a:t>Borrow against collateral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F7E1AE2-6212-44AB-B2D1-0E286046E9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34150" y="3733800"/>
            <a:ext cx="4857750" cy="1476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1875">
                <a:solidFill>
                  <a:srgbClr val="151C17"/>
                </a:solidFill>
                <a:latin typeface="Manrope"/>
                <a:ea typeface="Manrope"/>
                <a:cs typeface="Manrope"/>
              </a:defRPr>
            </a:pPr>
            <a:r>
              <a:rPr sz="1875">
                <a:solidFill>
                  <a:srgbClr val="151C17"/>
                </a:solidFill>
                <a:latin typeface="Manrope"/>
                <a:ea typeface="Manrope"/>
                <a:cs typeface="Manrope"/>
              </a:rPr>
              <a:t>Borrowers manage a separate debt position. Collateral values and liquidation thresholds constrain borrowing.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759C844-01E3-4EB2-9121-0D53BDE67B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286500"/>
            <a:ext cx="8572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535D51"/>
                </a:solidFill>
                <a:latin typeface="IBM Plex Mono"/>
                <a:ea typeface="IBM Plex Mono"/>
                <a:cs typeface="IBM Plex Mono"/>
              </a:defRPr>
            </a:pPr>
            <a:r>
              <a:rPr sz="900">
                <a:solidFill>
                  <a:srgbClr val="535D51"/>
                </a:solidFill>
                <a:latin typeface="IBM Plex Mono"/>
                <a:ea typeface="IBM Plex Mono"/>
                <a:cs typeface="IBM Plex Mono"/>
              </a:rPr>
              <a:t>SEREVIN / LOCAL PROTOCOL CONCEPT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CCEA1ED-D144-41FF-A075-DCBB94B543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286500"/>
            <a:ext cx="523875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535D51"/>
                </a:solidFill>
                <a:latin typeface="IBM Plex Mono"/>
                <a:ea typeface="IBM Plex Mono"/>
                <a:cs typeface="IBM Plex Mono"/>
              </a:defRPr>
            </a:pPr>
            <a:r>
              <a:rPr sz="900">
                <a:solidFill>
                  <a:srgbClr val="535D51"/>
                </a:solidFill>
                <a:latin typeface="IBM Plex Mono"/>
                <a:ea typeface="IBM Plex Mono"/>
                <a:cs typeface="IBM Plex Mono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562964050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2F4E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7110AF1-39A5-4B6A-A586-9580FE9D8A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28650"/>
            <a:ext cx="1057275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4200">
                <a:solidFill>
                  <a:srgbClr val="151C17"/>
                </a:solidFill>
                <a:latin typeface="Newsreader"/>
                <a:ea typeface="Newsreader"/>
                <a:cs typeface="Newsreader"/>
              </a:defRPr>
            </a:pPr>
            <a:r>
              <a:rPr sz="4200">
                <a:solidFill>
                  <a:srgbClr val="151C17"/>
                </a:solidFill>
                <a:latin typeface="Newsreader"/>
                <a:ea typeface="Newsreader"/>
                <a:cs typeface="Newsreader"/>
              </a:rPr>
              <a:t>A local market snapshot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3ECC011-7B85-4682-9BCF-0745048B64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1628775"/>
            <a:ext cx="10382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1800">
                <a:solidFill>
                  <a:srgbClr val="535D51"/>
                </a:solidFill>
                <a:latin typeface="Manrope"/>
                <a:ea typeface="Manrope"/>
                <a:cs typeface="Manrope"/>
              </a:defRPr>
            </a:pPr>
            <a:r>
              <a:rPr sz="1800">
                <a:solidFill>
                  <a:srgbClr val="535D51"/>
                </a:solidFill>
                <a:latin typeface="Manrope"/>
                <a:ea typeface="Manrope"/>
                <a:cs typeface="Manrope"/>
              </a:rPr>
              <a:t>Test balances from the running prototype. Values are denominated in mock USDG.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C3089A0-2F3E-476F-993E-A3C227FBF5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028950"/>
            <a:ext cx="3381375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1800">
                <a:solidFill>
                  <a:srgbClr val="535D51"/>
                </a:solidFill>
                <a:latin typeface="Manrope"/>
                <a:ea typeface="Manrope"/>
                <a:cs typeface="Manrope"/>
              </a:defRPr>
            </a:pPr>
            <a:r>
              <a:rPr sz="1800">
                <a:solidFill>
                  <a:srgbClr val="535D51"/>
                </a:solidFill>
                <a:latin typeface="Manrope"/>
                <a:ea typeface="Manrope"/>
                <a:cs typeface="Manrope"/>
              </a:rPr>
              <a:t>Supplied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26AF92B-159B-4655-A831-37D9350ADF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705225"/>
            <a:ext cx="3476625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4575">
                <a:solidFill>
                  <a:srgbClr val="151C17"/>
                </a:solidFill>
                <a:latin typeface="Manrope"/>
                <a:ea typeface="Manrope"/>
                <a:cs typeface="Manrope"/>
              </a:defRPr>
            </a:pPr>
            <a:r>
              <a:rPr sz="4575">
                <a:solidFill>
                  <a:srgbClr val="151C17"/>
                </a:solidFill>
                <a:latin typeface="Manrope"/>
                <a:ea typeface="Manrope"/>
                <a:cs typeface="Manrope"/>
              </a:rPr>
              <a:t>292,800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D1E9177-ECF7-4482-86E9-EAFC4BB708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762500"/>
            <a:ext cx="338137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1350">
                <a:solidFill>
                  <a:srgbClr val="535D51"/>
                </a:solidFill>
                <a:latin typeface="IBM Plex Mono"/>
                <a:ea typeface="IBM Plex Mono"/>
                <a:cs typeface="IBM Plex Mono"/>
              </a:defRPr>
            </a:pPr>
            <a:r>
              <a:rPr sz="1350">
                <a:solidFill>
                  <a:srgbClr val="535D51"/>
                </a:solidFill>
                <a:latin typeface="IBM Plex Mono"/>
                <a:ea typeface="IBM Plex Mono"/>
                <a:cs typeface="IBM Plex Mono"/>
              </a:rPr>
              <a:t>USDG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A2CF058-AD70-4BC4-8BB5-71F4C6FFC1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86275" y="3028950"/>
            <a:ext cx="3381375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1800">
                <a:solidFill>
                  <a:srgbClr val="535D51"/>
                </a:solidFill>
                <a:latin typeface="Manrope"/>
                <a:ea typeface="Manrope"/>
                <a:cs typeface="Manrope"/>
              </a:defRPr>
            </a:pPr>
            <a:r>
              <a:rPr sz="1800">
                <a:solidFill>
                  <a:srgbClr val="535D51"/>
                </a:solidFill>
                <a:latin typeface="Manrope"/>
                <a:ea typeface="Manrope"/>
                <a:cs typeface="Manrope"/>
              </a:rPr>
              <a:t>Borrowed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7107991-A344-448F-AAED-85FFEA85B6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86275" y="3705225"/>
            <a:ext cx="3476625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4575">
                <a:solidFill>
                  <a:srgbClr val="151C17"/>
                </a:solidFill>
                <a:latin typeface="Manrope"/>
                <a:ea typeface="Manrope"/>
                <a:cs typeface="Manrope"/>
              </a:defRPr>
            </a:pPr>
            <a:r>
              <a:rPr sz="4575">
                <a:solidFill>
                  <a:srgbClr val="151C17"/>
                </a:solidFill>
                <a:latin typeface="Manrope"/>
                <a:ea typeface="Manrope"/>
                <a:cs typeface="Manrope"/>
              </a:rPr>
              <a:t>112,700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BBE5327-FC10-4695-91FD-9E49D01D87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86275" y="4762500"/>
            <a:ext cx="338137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1350">
                <a:solidFill>
                  <a:srgbClr val="535D51"/>
                </a:solidFill>
                <a:latin typeface="IBM Plex Mono"/>
                <a:ea typeface="IBM Plex Mono"/>
                <a:cs typeface="IBM Plex Mono"/>
              </a:defRPr>
            </a:pPr>
            <a:r>
              <a:rPr sz="1350">
                <a:solidFill>
                  <a:srgbClr val="535D51"/>
                </a:solidFill>
                <a:latin typeface="IBM Plex Mono"/>
                <a:ea typeface="IBM Plex Mono"/>
                <a:cs typeface="IBM Plex Mono"/>
              </a:rPr>
              <a:t>USDG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0C8398D-9E6A-47FC-AF6C-85C39575BB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24850" y="3028950"/>
            <a:ext cx="3381375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1800">
                <a:solidFill>
                  <a:srgbClr val="535D51"/>
                </a:solidFill>
                <a:latin typeface="Manrope"/>
                <a:ea typeface="Manrope"/>
                <a:cs typeface="Manrope"/>
              </a:defRPr>
            </a:pPr>
            <a:r>
              <a:rPr sz="1800">
                <a:solidFill>
                  <a:srgbClr val="535D51"/>
                </a:solidFill>
                <a:latin typeface="Manrope"/>
                <a:ea typeface="Manrope"/>
                <a:cs typeface="Manrope"/>
              </a:rPr>
              <a:t>Available cash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8997511-9BED-4A97-9624-F0831834B9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24850" y="3705225"/>
            <a:ext cx="3476625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4575">
                <a:solidFill>
                  <a:srgbClr val="151C17"/>
                </a:solidFill>
                <a:latin typeface="Manrope"/>
                <a:ea typeface="Manrope"/>
                <a:cs typeface="Manrope"/>
              </a:defRPr>
            </a:pPr>
            <a:r>
              <a:rPr sz="4575">
                <a:solidFill>
                  <a:srgbClr val="151C17"/>
                </a:solidFill>
                <a:latin typeface="Manrope"/>
                <a:ea typeface="Manrope"/>
                <a:cs typeface="Manrope"/>
              </a:rPr>
              <a:t>180,100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CBB197D-CE52-4321-AAE0-995DE94937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24850" y="4762500"/>
            <a:ext cx="338137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1350">
                <a:solidFill>
                  <a:srgbClr val="535D51"/>
                </a:solidFill>
                <a:latin typeface="IBM Plex Mono"/>
                <a:ea typeface="IBM Plex Mono"/>
                <a:cs typeface="IBM Plex Mono"/>
              </a:defRPr>
            </a:pPr>
            <a:r>
              <a:rPr sz="1350">
                <a:solidFill>
                  <a:srgbClr val="535D51"/>
                </a:solidFill>
                <a:latin typeface="IBM Plex Mono"/>
                <a:ea typeface="IBM Plex Mono"/>
                <a:cs typeface="IBM Plex Mono"/>
              </a:rPr>
              <a:t>USDG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FDE7BA6-9809-4FD8-AA08-14A165338A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791200"/>
            <a:ext cx="105727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1275">
                <a:solidFill>
                  <a:srgbClr val="535D51"/>
                </a:solidFill>
                <a:latin typeface="Manrope"/>
                <a:ea typeface="Manrope"/>
                <a:cs typeface="Manrope"/>
              </a:defRPr>
            </a:pPr>
            <a:r>
              <a:rPr sz="1275">
                <a:solidFill>
                  <a:srgbClr val="535D51"/>
                </a:solidFill>
                <a:latin typeface="Manrope"/>
                <a:ea typeface="Manrope"/>
                <a:cs typeface="Manrope"/>
              </a:rPr>
              <a:t>Local EVM 31337 / block 72 / observed 6 September 2026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C66E12B-0331-4A5E-99FF-3114937C04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286500"/>
            <a:ext cx="8572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535D51"/>
                </a:solidFill>
                <a:latin typeface="IBM Plex Mono"/>
                <a:ea typeface="IBM Plex Mono"/>
                <a:cs typeface="IBM Plex Mono"/>
              </a:defRPr>
            </a:pPr>
            <a:r>
              <a:rPr sz="900">
                <a:solidFill>
                  <a:srgbClr val="535D51"/>
                </a:solidFill>
                <a:latin typeface="IBM Plex Mono"/>
                <a:ea typeface="IBM Plex Mono"/>
                <a:cs typeface="IBM Plex Mono"/>
              </a:rPr>
              <a:t>SEREVIN / LOCAL PROTOCOL CONCEPT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7360C164-F22D-4F08-BEB3-237C155E0E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286500"/>
            <a:ext cx="523875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535D51"/>
                </a:solidFill>
                <a:latin typeface="IBM Plex Mono"/>
                <a:ea typeface="IBM Plex Mono"/>
                <a:cs typeface="IBM Plex Mono"/>
              </a:defRPr>
            </a:pPr>
            <a:r>
              <a:rPr sz="900">
                <a:solidFill>
                  <a:srgbClr val="535D51"/>
                </a:solidFill>
                <a:latin typeface="IBM Plex Mono"/>
                <a:ea typeface="IBM Plex Mono"/>
                <a:cs typeface="IBM Plex Mono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1556925365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2F4E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A61B2AD-743F-4690-8ECA-3C0B64E811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514350"/>
            <a:ext cx="10668000" cy="876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3900">
                <a:solidFill>
                  <a:srgbClr val="151C17"/>
                </a:solidFill>
                <a:latin typeface="Newsreader"/>
                <a:ea typeface="Newsreader"/>
                <a:cs typeface="Newsreader"/>
              </a:defRPr>
            </a:pPr>
            <a:r>
              <a:rPr sz="3900">
                <a:solidFill>
                  <a:srgbClr val="151C17"/>
                </a:solidFill>
                <a:latin typeface="Newsreader"/>
                <a:ea typeface="Newsreader"/>
                <a:cs typeface="Newsreader"/>
              </a:rPr>
              <a:t>Cash and debt by collateral market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EE093C9-FC07-4CFD-8FAA-0399243B45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1419225"/>
            <a:ext cx="104775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1725">
                <a:solidFill>
                  <a:srgbClr val="535D51"/>
                </a:solidFill>
                <a:latin typeface="Manrope"/>
                <a:ea typeface="Manrope"/>
                <a:cs typeface="Manrope"/>
              </a:defRPr>
            </a:pPr>
            <a:r>
              <a:rPr sz="1725">
                <a:solidFill>
                  <a:srgbClr val="535D51"/>
                </a:solidFill>
                <a:latin typeface="Manrope"/>
                <a:ea typeface="Manrope"/>
                <a:cs typeface="Manrope"/>
              </a:rPr>
              <a:t>Mock USDG, local contract state at block 72</a:t>
            </a:r>
          </a:p>
        </p:txBody>
      </p:sp>
      <p:graphicFrame>
        <p:nvGraphicFramePr>
          <p:cNvPr id="9" name="Chart"/>
          <p:cNvGraphicFramePr/>
          <p:nvPr/>
        </p:nvGraphicFramePr>
        <p:xfrm>
          <a:off xmlns:a="http://schemas.openxmlformats.org/drawingml/2006/main" x="704850" y="2286000"/>
          <a:ext xmlns:a="http://schemas.openxmlformats.org/drawingml/2006/main" cx="10648950" cy="333375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0deaa5093064577"/>
          </a:graphicData>
        </a:graphic>
      </p:graphicFrame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DA2C129-2948-4A6B-A766-5D06C5F74E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800725"/>
            <a:ext cx="10715625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1425">
                <a:solidFill>
                  <a:srgbClr val="535D51"/>
                </a:solidFill>
                <a:latin typeface="Manrope"/>
                <a:ea typeface="Manrope"/>
                <a:cs typeface="Manrope"/>
              </a:defRPr>
            </a:pPr>
            <a:r>
              <a:rPr sz="1425">
                <a:solidFill>
                  <a:srgbClr val="535D51"/>
                </a:solidFill>
                <a:latin typeface="Manrope"/>
                <a:ea typeface="Manrope"/>
                <a:cs typeface="Manrope"/>
              </a:rPr>
              <a:t>Cash is available inventory. Debt is a claim, subject to repayment and credit losses.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78F1E81-F1E5-4B65-A5FE-CA029482C2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286500"/>
            <a:ext cx="8572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535D51"/>
                </a:solidFill>
                <a:latin typeface="IBM Plex Mono"/>
                <a:ea typeface="IBM Plex Mono"/>
                <a:cs typeface="IBM Plex Mono"/>
              </a:defRPr>
            </a:pPr>
            <a:r>
              <a:rPr sz="900">
                <a:solidFill>
                  <a:srgbClr val="535D51"/>
                </a:solidFill>
                <a:latin typeface="IBM Plex Mono"/>
                <a:ea typeface="IBM Plex Mono"/>
                <a:cs typeface="IBM Plex Mono"/>
              </a:rPr>
              <a:t>SEREVIN / LOCAL PROTOCOL CONCEPT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15A9C1E-94D5-42B1-9BBB-0270A85E72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286500"/>
            <a:ext cx="523875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535D51"/>
                </a:solidFill>
                <a:latin typeface="IBM Plex Mono"/>
                <a:ea typeface="IBM Plex Mono"/>
                <a:cs typeface="IBM Plex Mono"/>
              </a:defRPr>
            </a:pPr>
            <a:r>
              <a:rPr sz="900">
                <a:solidFill>
                  <a:srgbClr val="535D51"/>
                </a:solidFill>
                <a:latin typeface="IBM Plex Mono"/>
                <a:ea typeface="IBM Plex Mono"/>
                <a:cs typeface="IBM Plex Mono"/>
              </a:rPr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772065958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151C1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e2ded6036b02447f">
            <a:extLst>
              <a:ext uri="{96DAC541-7B7A-43D3-8B79-37D633B846F1}">
                <asvg:svgBlip xmlns:asvg="http://schemas.microsoft.com/office/drawing/2016/SVG/main" r:embed="R4da6234e9e1b4e50"/>
              </a:ext>
            </a:extLst>
          </a:blip>
          <a:stretch xmlns:a="http://schemas.openxmlformats.org/drawingml/2006/main"/>
        </p:blipFill>
        <p:spPr>
          <a:xfrm xmlns:a="http://schemas.openxmlformats.org/drawingml/2006/main">
            <a:off x="638175" y="571500"/>
            <a:ext cx="1905000" cy="590550"/>
          </a:xfrm>
          <a:prstGeom xmlns:a="http://schemas.openxmlformats.org/drawingml/2006/main" prst="rect">
            <a:avLst/>
          </a:prstGeom>
        </p:spPr>
      </p:pic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0E9F4F3-D9C0-4484-8F3D-CC8C5F5995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2343150"/>
            <a:ext cx="10763250" cy="2143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6450">
                <a:solidFill>
                  <a:srgbClr val="F2F4EB"/>
                </a:solidFill>
                <a:latin typeface="Newsreader"/>
                <a:ea typeface="Newsreader"/>
                <a:cs typeface="Newsreader"/>
              </a:defRPr>
            </a:pPr>
            <a:r>
              <a:rPr sz="6450">
                <a:solidFill>
                  <a:srgbClr val="F2F4EB"/>
                </a:solidFill>
                <a:latin typeface="Newsreader"/>
                <a:ea typeface="Newsreader"/>
                <a:cs typeface="Newsreader"/>
              </a:rPr>
              <a:t>A clearer view</a:t>
            </a:r>
          </a:p>
          <a:p xmlns:a="http://schemas.openxmlformats.org/drawingml/2006/main">
            <a:pPr>
              <a:defRPr sz="6450">
                <a:solidFill>
                  <a:srgbClr val="F2F4EB"/>
                </a:solidFill>
                <a:latin typeface="Newsreader"/>
                <a:ea typeface="Newsreader"/>
                <a:cs typeface="Newsreader"/>
              </a:defRPr>
            </a:pPr>
            <a:r>
              <a:rPr sz="6450">
                <a:solidFill>
                  <a:srgbClr val="F2F4EB"/>
                </a:solidFill>
                <a:latin typeface="Newsreader"/>
                <a:ea typeface="Newsreader"/>
                <a:cs typeface="Newsreader"/>
              </a:rPr>
              <a:t>of your capital.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06AE09C-AA4A-4B23-925C-8B36B14B96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5133975"/>
            <a:ext cx="10477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1350">
                <a:solidFill>
                  <a:srgbClr val="DDFF72"/>
                </a:solidFill>
                <a:latin typeface="IBM Plex Mono"/>
                <a:ea typeface="IBM Plex Mono"/>
                <a:cs typeface="IBM Plex Mono"/>
              </a:defRPr>
            </a:pPr>
            <a:r>
              <a:rPr sz="1350">
                <a:solidFill>
                  <a:srgbClr val="DDFF72"/>
                </a:solidFill>
                <a:latin typeface="IBM Plex Mono"/>
                <a:ea typeface="IBM Plex Mono"/>
                <a:cs typeface="IBM Plex Mono"/>
              </a:rPr>
              <a:t>THE SEREVIN DESIGN PRINCIPLE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FD6A119-4AFF-4724-A6FD-81AFDF8289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286500"/>
            <a:ext cx="8572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F2F4EB"/>
                </a:solidFill>
                <a:latin typeface="IBM Plex Mono"/>
                <a:ea typeface="IBM Plex Mono"/>
                <a:cs typeface="IBM Plex Mono"/>
              </a:defRPr>
            </a:pPr>
            <a:r>
              <a:rPr sz="900">
                <a:solidFill>
                  <a:srgbClr val="F2F4EB"/>
                </a:solidFill>
                <a:latin typeface="IBM Plex Mono"/>
                <a:ea typeface="IBM Plex Mono"/>
                <a:cs typeface="IBM Plex Mono"/>
              </a:rPr>
              <a:t>SEREVIN / LOCAL PROTOCOL CONCEPT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FA5C90D-08CD-4B8F-9853-2A792E574B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286500"/>
            <a:ext cx="523875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F2F4EB"/>
                </a:solidFill>
                <a:latin typeface="IBM Plex Mono"/>
                <a:ea typeface="IBM Plex Mono"/>
                <a:cs typeface="IBM Plex Mono"/>
              </a:defRPr>
            </a:pPr>
            <a:r>
              <a:rPr sz="900">
                <a:solidFill>
                  <a:srgbClr val="F2F4EB"/>
                </a:solidFill>
                <a:latin typeface="IBM Plex Mono"/>
                <a:ea typeface="IBM Plex Mono"/>
                <a:cs typeface="IBM Plex Mono"/>
              </a:rPr>
              <a:t>06</a:t>
            </a:r>
          </a:p>
        </p:txBody>
      </p:sp>
    </p:spTree>
    <p:extLst>
      <p:ext uri="{BB962C8B-B14F-4D97-AF65-F5344CB8AC3E}">
        <p14:creationId xmlns:p14="http://schemas.microsoft.com/office/powerpoint/2010/main" val="920494215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2F4E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56F08F0-BA45-4CB8-957F-DE8FAF429B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00075"/>
            <a:ext cx="1057275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4200">
                <a:solidFill>
                  <a:srgbClr val="151C17"/>
                </a:solidFill>
                <a:latin typeface="Newsreader"/>
                <a:ea typeface="Newsreader"/>
                <a:cs typeface="Newsreader"/>
              </a:defRPr>
            </a:pPr>
            <a:r>
              <a:rPr sz="4200">
                <a:solidFill>
                  <a:srgbClr val="151C17"/>
                </a:solidFill>
                <a:latin typeface="Newsreader"/>
                <a:ea typeface="Newsreader"/>
                <a:cs typeface="Newsreader"/>
              </a:rPr>
              <a:t>Project leadership</a:t>
            </a:r>
          </a:p>
        </p:txBody>
      </p:sp>
      <p:pic>
        <p:nvPicPr>
          <p:cNvPr id="1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52224aabdba14d20"/>
          <a:stretch xmlns:a="http://schemas.openxmlformats.org/drawingml/2006/main"/>
        </p:blipFill>
        <p:spPr>
          <a:xfrm xmlns:a="http://schemas.openxmlformats.org/drawingml/2006/main">
            <a:off x="657225" y="2505075"/>
            <a:ext cx="1266825" cy="1266825"/>
          </a:xfrm>
          <a:prstGeom xmlns:a="http://schemas.openxmlformats.org/drawingml/2006/main" prst="rect">
            <a:avLst/>
          </a:prstGeom>
        </p:spPr>
      </p:pic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9AFE252-7891-4BFB-95E4-0D287A65BB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14575" y="2457450"/>
            <a:ext cx="8477250" cy="695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3450">
                <a:solidFill>
                  <a:srgbClr val="151C17"/>
                </a:solidFill>
                <a:latin typeface="Newsreader"/>
                <a:ea typeface="Newsreader"/>
                <a:cs typeface="Newsreader"/>
              </a:defRPr>
            </a:pPr>
            <a:r>
              <a:rPr sz="3450">
                <a:solidFill>
                  <a:srgbClr val="151C17"/>
                </a:solidFill>
                <a:latin typeface="Newsreader"/>
                <a:ea typeface="Newsreader"/>
                <a:cs typeface="Newsreader"/>
              </a:rPr>
              <a:t>Serevin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76C422E-1C20-4DB1-8110-2D03794828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43150" y="3276600"/>
            <a:ext cx="7143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1650">
                <a:solidFill>
                  <a:srgbClr val="535D51"/>
                </a:solidFill>
                <a:latin typeface="Manrope"/>
                <a:ea typeface="Manrope"/>
                <a:cs typeface="Manrope"/>
              </a:defRPr>
            </a:pPr>
            <a:r>
              <a:rPr sz="1650">
                <a:solidFill>
                  <a:srgbClr val="535D51"/>
                </a:solidFill>
                <a:latin typeface="Manrope"/>
                <a:ea typeface="Manrope"/>
                <a:cs typeface="Manrope"/>
              </a:rPr>
              <a:t>Project owner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3CCFB19-CA31-47D7-B6C7-D10B2F3A2E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305300"/>
            <a:ext cx="49530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151C17"/>
                </a:solidFill>
                <a:latin typeface="Newsreader"/>
                <a:ea typeface="Newsreader"/>
                <a:cs typeface="Newsreader"/>
              </a:defRPr>
            </a:pPr>
            <a:r>
              <a:rPr sz="2250">
                <a:solidFill>
                  <a:srgbClr val="151C17"/>
                </a:solidFill>
                <a:latin typeface="Newsreader"/>
                <a:ea typeface="Newsreader"/>
                <a:cs typeface="Newsreader"/>
              </a:rPr>
              <a:t>Current mandate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45D68D9-0B80-4F31-B85C-5746560311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972050"/>
            <a:ext cx="48387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1725">
                <a:solidFill>
                  <a:srgbClr val="151C17"/>
                </a:solidFill>
                <a:latin typeface="Manrope"/>
                <a:ea typeface="Manrope"/>
                <a:cs typeface="Manrope"/>
              </a:defRPr>
            </a:pPr>
            <a:r>
              <a:rPr sz="1725">
                <a:solidFill>
                  <a:srgbClr val="151C17"/>
                </a:solidFill>
                <a:latin typeface="Manrope"/>
                <a:ea typeface="Manrope"/>
                <a:cs typeface="Manrope"/>
              </a:rPr>
              <a:t>Develop the local protocol and its product identity.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123592F-B78F-4C8D-8E77-FE1B688952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15100" y="4305300"/>
            <a:ext cx="5048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2250">
                <a:solidFill>
                  <a:srgbClr val="151C17"/>
                </a:solidFill>
                <a:latin typeface="Newsreader"/>
                <a:ea typeface="Newsreader"/>
                <a:cs typeface="Newsreader"/>
              </a:defRPr>
            </a:pPr>
            <a:r>
              <a:rPr sz="2250">
                <a:solidFill>
                  <a:srgbClr val="151C17"/>
                </a:solidFill>
                <a:latin typeface="Newsreader"/>
                <a:ea typeface="Newsreader"/>
                <a:cs typeface="Newsreader"/>
              </a:rPr>
              <a:t>Production decisions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FAFD31F-FC99-4E23-83A1-F04EA5F6D4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15100" y="4972050"/>
            <a:ext cx="4905375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1725">
                <a:solidFill>
                  <a:srgbClr val="151C17"/>
                </a:solidFill>
                <a:latin typeface="Manrope"/>
                <a:ea typeface="Manrope"/>
                <a:cs typeface="Manrope"/>
              </a:defRPr>
            </a:pPr>
            <a:r>
              <a:rPr sz="1725">
                <a:solidFill>
                  <a:srgbClr val="151C17"/>
                </a:solidFill>
                <a:latin typeface="Manrope"/>
                <a:ea typeface="Manrope"/>
                <a:cs typeface="Manrope"/>
              </a:rPr>
              <a:t>Economic settings, integrations and launch authorization remain with the owner.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3DA4189-B097-4B70-9F5C-BDD46C563B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286500"/>
            <a:ext cx="8572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535D51"/>
                </a:solidFill>
                <a:latin typeface="IBM Plex Mono"/>
                <a:ea typeface="IBM Plex Mono"/>
                <a:cs typeface="IBM Plex Mono"/>
              </a:defRPr>
            </a:pPr>
            <a:r>
              <a:rPr sz="900">
                <a:solidFill>
                  <a:srgbClr val="535D51"/>
                </a:solidFill>
                <a:latin typeface="IBM Plex Mono"/>
                <a:ea typeface="IBM Plex Mono"/>
                <a:cs typeface="IBM Plex Mono"/>
              </a:rPr>
              <a:t>SEREVIN / LOCAL PROTOCOL CONCEPT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1DC9300-9303-4AF0-A1B9-FD28CF56FC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286500"/>
            <a:ext cx="523875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900">
                <a:solidFill>
                  <a:srgbClr val="535D51"/>
                </a:solidFill>
                <a:latin typeface="IBM Plex Mono"/>
                <a:ea typeface="IBM Plex Mono"/>
                <a:cs typeface="IBM Plex Mono"/>
              </a:defRPr>
            </a:pPr>
            <a:r>
              <a:rPr sz="900">
                <a:solidFill>
                  <a:srgbClr val="535D51"/>
                </a:solidFill>
                <a:latin typeface="IBM Plex Mono"/>
                <a:ea typeface="IBM Plex Mono"/>
                <a:cs typeface="IBM Plex Mono"/>
              </a:rPr>
              <a:t>07</a:t>
            </a:r>
          </a:p>
        </p:txBody>
      </p:sp>
    </p:spTree>
    <p:extLst>
      <p:ext uri="{BB962C8B-B14F-4D97-AF65-F5344CB8AC3E}">
        <p14:creationId xmlns:p14="http://schemas.microsoft.com/office/powerpoint/2010/main" val="1111015605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2F4E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be2f7fad659420b"/>
          <a:srcRect xmlns:a="http://schemas.openxmlformats.org/drawingml/2006/main" l="32963" t="0" r="32963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8686800" y="0"/>
            <a:ext cx="3505200" cy="6858000"/>
          </a:xfrm>
          <a:prstGeom xmlns:a="http://schemas.openxmlformats.org/drawingml/2006/main" prst="rect">
            <a:avLst/>
          </a:prstGeom>
        </p:spPr>
      </p:pic>
      <p:pic>
        <p:nvPicPr>
          <p:cNvPr id="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e13bd131de04566">
            <a:extLst>
              <a:ext uri="{96DAC541-7B7A-43D3-8B79-37D633B846F1}">
                <asvg:svgBlip xmlns:asvg="http://schemas.microsoft.com/office/drawing/2016/SVG/main" r:embed="R90f26b65d12a42b6"/>
              </a:ext>
            </a:extLst>
          </a:blip>
          <a:stretch xmlns:a="http://schemas.openxmlformats.org/drawingml/2006/main"/>
        </p:blipFill>
        <p:spPr>
          <a:xfrm xmlns:a="http://schemas.openxmlformats.org/drawingml/2006/main">
            <a:off x="619125" y="2190750"/>
            <a:ext cx="6762750" cy="2085975"/>
          </a:xfrm>
          <a:prstGeom xmlns:a="http://schemas.openxmlformats.org/drawingml/2006/main" prst="rect">
            <a:avLst/>
          </a:prstGeom>
        </p:spPr>
      </p:pic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BF2EA84-E65E-4724-AE27-FDCE0FC3F7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705350"/>
            <a:ext cx="70485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3000">
                <a:solidFill>
                  <a:srgbClr val="151C17"/>
                </a:solidFill>
                <a:latin typeface="Newsreader"/>
                <a:ea typeface="Newsreader"/>
                <a:cs typeface="Newsreader"/>
              </a:defRPr>
            </a:pPr>
            <a:r>
              <a:rPr sz="3000">
                <a:solidFill>
                  <a:srgbClr val="151C17"/>
                </a:solidFill>
                <a:latin typeface="Newsreader"/>
                <a:ea typeface="Newsreader"/>
                <a:cs typeface="Newsreader"/>
              </a:rPr>
              <a:t>Capital in motion.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FA13583-6F9F-4F05-AC32-C7F9C5EBA0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6276975"/>
            <a:ext cx="7334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>
            <a:noAutofit/>
          </a:bodyPr>
          <a:lstStyle xmlns:a="http://schemas.openxmlformats.org/drawingml/2006/main"/>
          <a:p xmlns:a="http://schemas.openxmlformats.org/drawingml/2006/main">
            <a:pPr>
              <a:defRPr sz="975">
                <a:solidFill>
                  <a:srgbClr val="535D51"/>
                </a:solidFill>
                <a:latin typeface="IBM Plex Mono"/>
                <a:ea typeface="IBM Plex Mono"/>
                <a:cs typeface="IBM Plex Mono"/>
              </a:defRPr>
            </a:pPr>
            <a:r>
              <a:rPr sz="975">
                <a:solidFill>
                  <a:srgbClr val="535D51"/>
                </a:solidFill>
                <a:latin typeface="IBM Plex Mono"/>
                <a:ea typeface="IBM Plex Mono"/>
                <a:cs typeface="IBM Plex Mono"/>
              </a:rPr>
              <a:t>LOCAL PROTOCOL CONCEPT / SEPTEMBER 2026</a:t>
            </a:r>
          </a:p>
        </p:txBody>
      </p:sp>
    </p:spTree>
    <p:extLst>
      <p:ext uri="{BB962C8B-B14F-4D97-AF65-F5344CB8AC3E}">
        <p14:creationId xmlns:p14="http://schemas.microsoft.com/office/powerpoint/2010/main" val="775973812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2026-09-07T15:48:03.3740000Z</dcterms:created>
  <dcterms:modified xsi:type="dcterms:W3CDTF">2026-09-07T15:48:03.3740000Z</dcterms:modified>
</coreProperties>
</file>